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Arimo Bold Italics" panose="020B0604020202020204" charset="0"/>
      <p:regular r:id="rId16"/>
    </p:embeddedFont>
    <p:embeddedFont>
      <p:font typeface="Black Bones" panose="020B0604020202020204" charset="0"/>
      <p:regular r:id="rId17"/>
    </p:embeddedFont>
    <p:embeddedFont>
      <p:font typeface="Calibri (MS)" panose="020B0604020202020204" charset="0"/>
      <p:regular r:id="rId18"/>
    </p:embeddedFont>
    <p:embeddedFont>
      <p:font typeface="Calibri (MS) Bold" panose="020B0604020202020204" charset="0"/>
      <p:regular r:id="rId19"/>
    </p:embeddedFont>
    <p:embeddedFont>
      <p:font typeface="Calibri (MS) Italics" panose="020B0604020202020204" charset="0"/>
      <p:regular r:id="rId20"/>
    </p:embeddedFont>
    <p:embeddedFont>
      <p:font typeface="Century Gothic Paneuropean Bold" panose="020B0604020202020204" charset="0"/>
      <p:regular r:id="rId21"/>
    </p:embeddedFont>
    <p:embeddedFont>
      <p:font typeface="Source Serif Pro" panose="020F0502020204030204" pitchFamily="18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77" y="237999"/>
            <a:ext cx="18082845" cy="1731244"/>
            <a:chOff x="0" y="0"/>
            <a:chExt cx="24110460" cy="23083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10460" cy="2308325"/>
            </a:xfrm>
            <a:custGeom>
              <a:avLst/>
              <a:gdLst/>
              <a:ahLst/>
              <a:cxnLst/>
              <a:rect l="l" t="t" r="r" b="b"/>
              <a:pathLst>
                <a:path w="24110460" h="2308325">
                  <a:moveTo>
                    <a:pt x="0" y="0"/>
                  </a:moveTo>
                  <a:lnTo>
                    <a:pt x="24110460" y="0"/>
                  </a:lnTo>
                  <a:lnTo>
                    <a:pt x="24110460" y="2308325"/>
                  </a:lnTo>
                  <a:lnTo>
                    <a:pt x="0" y="2308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4110460" cy="23178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00"/>
                </a:lnSpc>
              </a:pPr>
              <a:r>
                <a:rPr lang="en-US" sz="3500" b="1">
                  <a:solidFill>
                    <a:srgbClr val="0D0D0D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SESHADRI RAO GUDLAVALLERU ENGINEERING COLLEGE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1">
                  <a:solidFill>
                    <a:srgbClr val="000000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	</a:t>
              </a:r>
            </a:p>
            <a:p>
              <a:pPr algn="ctr">
                <a:lnSpc>
                  <a:spcPts val="4200"/>
                </a:lnSpc>
              </a:pPr>
              <a:r>
                <a:rPr lang="en-US" sz="3500" b="1">
                  <a:solidFill>
                    <a:srgbClr val="404040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ARTIFICIAL INTELLIGENCE &amp; DATA SCIENCE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240689" y="1996277"/>
            <a:ext cx="2703962" cy="2463916"/>
          </a:xfrm>
          <a:custGeom>
            <a:avLst/>
            <a:gdLst/>
            <a:ahLst/>
            <a:cxnLst/>
            <a:rect l="l" t="t" r="r" b="b"/>
            <a:pathLst>
              <a:path w="2703962" h="2463916">
                <a:moveTo>
                  <a:pt x="0" y="0"/>
                </a:moveTo>
                <a:lnTo>
                  <a:pt x="2703962" y="0"/>
                </a:lnTo>
                <a:lnTo>
                  <a:pt x="2703962" y="2463917"/>
                </a:lnTo>
                <a:lnTo>
                  <a:pt x="0" y="2463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1" b="-462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919811" y="4623590"/>
            <a:ext cx="11978841" cy="1308050"/>
            <a:chOff x="0" y="0"/>
            <a:chExt cx="15971788" cy="1744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71788" cy="1744067"/>
            </a:xfrm>
            <a:custGeom>
              <a:avLst/>
              <a:gdLst/>
              <a:ahLst/>
              <a:cxnLst/>
              <a:rect l="l" t="t" r="r" b="b"/>
              <a:pathLst>
                <a:path w="15971788" h="1744067">
                  <a:moveTo>
                    <a:pt x="0" y="0"/>
                  </a:moveTo>
                  <a:lnTo>
                    <a:pt x="15971788" y="0"/>
                  </a:lnTo>
                  <a:lnTo>
                    <a:pt x="15971788" y="1744067"/>
                  </a:lnTo>
                  <a:lnTo>
                    <a:pt x="0" y="1744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971788" cy="1791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59595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                                      Machine Learning</a:t>
              </a:r>
              <a:r>
                <a:rPr lang="en-US" sz="2499" i="1">
                  <a:solidFill>
                    <a:srgbClr val="59595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 Project </a:t>
              </a:r>
            </a:p>
            <a:p>
              <a:pPr algn="l">
                <a:lnSpc>
                  <a:spcPts val="2699"/>
                </a:lnSpc>
              </a:pPr>
              <a:r>
                <a:rPr lang="en-US" sz="2249" i="1">
                  <a:solidFill>
                    <a:srgbClr val="595959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                                                                          on 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 i="1">
                  <a:solidFill>
                    <a:srgbClr val="595959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         </a:t>
              </a:r>
              <a:r>
                <a:rPr lang="en-US" sz="300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 Coral Health Trends: Predicting the Path to Sustainability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56435" y="6309392"/>
            <a:ext cx="5708054" cy="1192634"/>
            <a:chOff x="0" y="0"/>
            <a:chExt cx="7610738" cy="1590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10739" cy="1590178"/>
            </a:xfrm>
            <a:custGeom>
              <a:avLst/>
              <a:gdLst/>
              <a:ahLst/>
              <a:cxnLst/>
              <a:rect l="l" t="t" r="r" b="b"/>
              <a:pathLst>
                <a:path w="7610739" h="1590178">
                  <a:moveTo>
                    <a:pt x="0" y="0"/>
                  </a:moveTo>
                  <a:lnTo>
                    <a:pt x="7610739" y="0"/>
                  </a:lnTo>
                  <a:lnTo>
                    <a:pt x="7610739" y="1590178"/>
                  </a:lnTo>
                  <a:lnTo>
                    <a:pt x="0" y="1590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7610738" cy="16663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1.M. KEERTHI (22481A5469) </a:t>
              </a:r>
            </a:p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3. S .V. JAHNAVI (22481A5498)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90142" y="6258431"/>
            <a:ext cx="9041422" cy="1538882"/>
            <a:chOff x="0" y="0"/>
            <a:chExt cx="12055230" cy="20518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55230" cy="2051843"/>
            </a:xfrm>
            <a:custGeom>
              <a:avLst/>
              <a:gdLst/>
              <a:ahLst/>
              <a:cxnLst/>
              <a:rect l="l" t="t" r="r" b="b"/>
              <a:pathLst>
                <a:path w="12055230" h="2051843">
                  <a:moveTo>
                    <a:pt x="0" y="0"/>
                  </a:moveTo>
                  <a:lnTo>
                    <a:pt x="12055230" y="0"/>
                  </a:lnTo>
                  <a:lnTo>
                    <a:pt x="12055230" y="2051843"/>
                  </a:lnTo>
                  <a:lnTo>
                    <a:pt x="0" y="2051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2055230" cy="21280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2. SK . SAJIYA ANZUM (22481A54A4)                                                                                                                                                                                                  4. T.ANUSHA (22481A54B3)</a:t>
              </a:r>
            </a:p>
            <a:p>
              <a:pPr algn="l">
                <a:lnSpc>
                  <a:spcPts val="4200"/>
                </a:lnSpc>
              </a:pPr>
              <a:endPara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7074" y="7797314"/>
            <a:ext cx="5708054" cy="1769715"/>
            <a:chOff x="0" y="0"/>
            <a:chExt cx="7610738" cy="23596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10739" cy="2359620"/>
            </a:xfrm>
            <a:custGeom>
              <a:avLst/>
              <a:gdLst/>
              <a:ahLst/>
              <a:cxnLst/>
              <a:rect l="l" t="t" r="r" b="b"/>
              <a:pathLst>
                <a:path w="7610739" h="2359620">
                  <a:moveTo>
                    <a:pt x="0" y="0"/>
                  </a:moveTo>
                  <a:lnTo>
                    <a:pt x="7610739" y="0"/>
                  </a:lnTo>
                  <a:lnTo>
                    <a:pt x="7610739" y="2359620"/>
                  </a:lnTo>
                  <a:lnTo>
                    <a:pt x="0" y="23596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7610738" cy="24358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Under the Guidance of:</a:t>
              </a:r>
            </a:p>
            <a:p>
              <a:pPr algn="l">
                <a:lnSpc>
                  <a:spcPts val="2999"/>
                </a:lnSpc>
              </a:pPr>
              <a:r>
                <a:rPr lang="en-US" sz="24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  MRS. Sushma Latha  M.Tech  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                          Assistant Professor </a:t>
              </a:r>
            </a:p>
            <a:p>
              <a:pPr algn="l">
                <a:lnSpc>
                  <a:spcPts val="2999"/>
                </a:lnSpc>
              </a:pPr>
              <a:endPara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89FB29-3928-9646-51C9-3C765AF9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628900"/>
            <a:ext cx="7834039" cy="6668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1D634-0DCB-5A65-11B3-CC3DD158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4767"/>
            <a:ext cx="7620000" cy="603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CC400-61C4-9CD1-444F-25402DA31B8C}"/>
              </a:ext>
            </a:extLst>
          </p:cNvPr>
          <p:cNvSpPr txBox="1"/>
          <p:nvPr/>
        </p:nvSpPr>
        <p:spPr>
          <a:xfrm>
            <a:off x="685800" y="1181100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WEBSITE :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777606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561779"/>
            <a:ext cx="8769698" cy="885974"/>
            <a:chOff x="0" y="0"/>
            <a:chExt cx="11692930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92930" cy="1181298"/>
            </a:xfrm>
            <a:custGeom>
              <a:avLst/>
              <a:gdLst/>
              <a:ahLst/>
              <a:cxnLst/>
              <a:rect l="l" t="t" r="r" b="b"/>
              <a:pathLst>
                <a:path w="11692930" h="1181298">
                  <a:moveTo>
                    <a:pt x="0" y="0"/>
                  </a:moveTo>
                  <a:lnTo>
                    <a:pt x="11692930" y="0"/>
                  </a:lnTo>
                  <a:lnTo>
                    <a:pt x="1169293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692930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Challenges and Solutions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156472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Data Scarcity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882902"/>
            <a:ext cx="7805886" cy="907256"/>
            <a:chOff x="0" y="0"/>
            <a:chExt cx="10407848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Insufficient long-term data. Solution: Increased monitoring efforts. Fill data gaps for informed models.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4156472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Model Complexity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4882902"/>
            <a:ext cx="7805886" cy="1360885"/>
            <a:chOff x="0" y="0"/>
            <a:chExt cx="10407848" cy="18145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Complex environmental interactions. Solution: Refined predictive models. Continuous model refinement enhances results.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2238" y="6817816"/>
            <a:ext cx="16303526" cy="907256"/>
            <a:chOff x="0" y="0"/>
            <a:chExt cx="21738035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Overcoming challenges requires collaboration. Investing in data and refining models are key to progress. Innovative solutions enhance resilience.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796173" y="-5750987"/>
            <a:ext cx="9984152" cy="9385103"/>
          </a:xfrm>
          <a:custGeom>
            <a:avLst/>
            <a:gdLst/>
            <a:ahLst/>
            <a:cxnLst/>
            <a:rect l="l" t="t" r="r" b="b"/>
            <a:pathLst>
              <a:path w="9984152" h="9385103">
                <a:moveTo>
                  <a:pt x="0" y="9385103"/>
                </a:moveTo>
                <a:lnTo>
                  <a:pt x="9984152" y="9385103"/>
                </a:lnTo>
                <a:lnTo>
                  <a:pt x="9984152" y="0"/>
                </a:lnTo>
                <a:lnTo>
                  <a:pt x="0" y="0"/>
                </a:lnTo>
                <a:lnTo>
                  <a:pt x="0" y="93851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11100021" y="6652884"/>
            <a:ext cx="9984152" cy="9385103"/>
          </a:xfrm>
          <a:custGeom>
            <a:avLst/>
            <a:gdLst/>
            <a:ahLst/>
            <a:cxnLst/>
            <a:rect l="l" t="t" r="r" b="b"/>
            <a:pathLst>
              <a:path w="9984152" h="9385103">
                <a:moveTo>
                  <a:pt x="9984152" y="0"/>
                </a:moveTo>
                <a:lnTo>
                  <a:pt x="0" y="0"/>
                </a:lnTo>
                <a:lnTo>
                  <a:pt x="0" y="9385103"/>
                </a:lnTo>
                <a:lnTo>
                  <a:pt x="9984152" y="9385103"/>
                </a:lnTo>
                <a:lnTo>
                  <a:pt x="99841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2854567" y="1821602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0" y="0"/>
                </a:moveTo>
                <a:lnTo>
                  <a:pt x="5700604" y="0"/>
                </a:lnTo>
                <a:lnTo>
                  <a:pt x="57006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 flipV="1">
            <a:off x="15140200" y="4350598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5700604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700604" y="0"/>
                </a:lnTo>
                <a:lnTo>
                  <a:pt x="5700604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589881" y="-1524766"/>
            <a:ext cx="5987143" cy="4114800"/>
          </a:xfrm>
          <a:custGeom>
            <a:avLst/>
            <a:gdLst/>
            <a:ahLst/>
            <a:cxnLst/>
            <a:rect l="l" t="t" r="r" b="b"/>
            <a:pathLst>
              <a:path w="5987143" h="4114800">
                <a:moveTo>
                  <a:pt x="0" y="4114800"/>
                </a:moveTo>
                <a:lnTo>
                  <a:pt x="5987143" y="4114800"/>
                </a:lnTo>
                <a:lnTo>
                  <a:pt x="598714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827140" y="7696966"/>
            <a:ext cx="5987143" cy="4114800"/>
          </a:xfrm>
          <a:custGeom>
            <a:avLst/>
            <a:gdLst/>
            <a:ahLst/>
            <a:cxnLst/>
            <a:rect l="l" t="t" r="r" b="b"/>
            <a:pathLst>
              <a:path w="5987143" h="4114800">
                <a:moveTo>
                  <a:pt x="5987143" y="0"/>
                </a:moveTo>
                <a:lnTo>
                  <a:pt x="0" y="0"/>
                </a:lnTo>
                <a:lnTo>
                  <a:pt x="0" y="4114800"/>
                </a:lnTo>
                <a:lnTo>
                  <a:pt x="5987143" y="4114800"/>
                </a:lnTo>
                <a:lnTo>
                  <a:pt x="59871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76682" y="677053"/>
            <a:ext cx="15334635" cy="671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56"/>
              </a:lnSpc>
            </a:pPr>
            <a:r>
              <a:rPr lang="en-US" sz="30183">
                <a:solidFill>
                  <a:srgbClr val="546054"/>
                </a:solidFill>
                <a:latin typeface="Black Bones"/>
                <a:ea typeface="Black Bones"/>
                <a:cs typeface="Black Bones"/>
                <a:sym typeface="Black Bone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36079" y="1309686"/>
            <a:ext cx="15145870" cy="7667626"/>
          </a:xfrm>
          <a:custGeom>
            <a:avLst/>
            <a:gdLst/>
            <a:ahLst/>
            <a:cxnLst/>
            <a:rect l="l" t="t" r="r" b="b"/>
            <a:pathLst>
              <a:path w="15145870" h="7667626">
                <a:moveTo>
                  <a:pt x="0" y="0"/>
                </a:moveTo>
                <a:lnTo>
                  <a:pt x="15145870" y="0"/>
                </a:lnTo>
                <a:lnTo>
                  <a:pt x="15145870" y="7667626"/>
                </a:lnTo>
                <a:lnTo>
                  <a:pt x="0" y="7667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308" b="-530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89847" y="1480076"/>
            <a:ext cx="14238332" cy="654025"/>
            <a:chOff x="0" y="0"/>
            <a:chExt cx="18984443" cy="8720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84443" cy="872033"/>
            </a:xfrm>
            <a:custGeom>
              <a:avLst/>
              <a:gdLst/>
              <a:ahLst/>
              <a:cxnLst/>
              <a:rect l="l" t="t" r="r" b="b"/>
              <a:pathLst>
                <a:path w="18984443" h="872033">
                  <a:moveTo>
                    <a:pt x="0" y="0"/>
                  </a:moveTo>
                  <a:lnTo>
                    <a:pt x="18984443" y="0"/>
                  </a:lnTo>
                  <a:lnTo>
                    <a:pt x="18984443" y="872033"/>
                  </a:lnTo>
                  <a:lnTo>
                    <a:pt x="0" y="872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8984443" cy="9006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        Coral Health Trends: Predicting the Path to Sustainability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540645"/>
            <a:ext cx="13562856" cy="885974"/>
            <a:chOff x="0" y="0"/>
            <a:chExt cx="18083808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83808" cy="1181298"/>
            </a:xfrm>
            <a:custGeom>
              <a:avLst/>
              <a:gdLst/>
              <a:ahLst/>
              <a:cxnLst/>
              <a:rect l="l" t="t" r="r" b="b"/>
              <a:pathLst>
                <a:path w="18083808" h="1181298">
                  <a:moveTo>
                    <a:pt x="0" y="0"/>
                  </a:moveTo>
                  <a:lnTo>
                    <a:pt x="18083808" y="0"/>
                  </a:lnTo>
                  <a:lnTo>
                    <a:pt x="1808380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083808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Introduction: Coral Reefs Under Threat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135339"/>
            <a:ext cx="4526905" cy="442912"/>
            <a:chOff x="0" y="0"/>
            <a:chExt cx="6035873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35873" cy="590550"/>
            </a:xfrm>
            <a:custGeom>
              <a:avLst/>
              <a:gdLst/>
              <a:ahLst/>
              <a:cxnLst/>
              <a:rect l="l" t="t" r="r" b="b"/>
              <a:pathLst>
                <a:path w="6035873" h="590550">
                  <a:moveTo>
                    <a:pt x="0" y="0"/>
                  </a:moveTo>
                  <a:lnTo>
                    <a:pt x="6035873" y="0"/>
                  </a:lnTo>
                  <a:lnTo>
                    <a:pt x="603587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03587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Importance of Coral Reefs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861769"/>
            <a:ext cx="7805886" cy="453629"/>
            <a:chOff x="0" y="0"/>
            <a:chExt cx="10407848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Biodiversity hotspots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5414516"/>
            <a:ext cx="7805886" cy="453629"/>
            <a:chOff x="0" y="0"/>
            <a:chExt cx="1040784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Coastal protection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5967264"/>
            <a:ext cx="7805886" cy="453629"/>
            <a:chOff x="0" y="0"/>
            <a:chExt cx="10407848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Economic value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4135339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Current Threats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9401" y="4861769"/>
            <a:ext cx="7805886" cy="453629"/>
            <a:chOff x="0" y="0"/>
            <a:chExt cx="10407848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Climate change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99401" y="5414516"/>
            <a:ext cx="7805886" cy="453629"/>
            <a:chOff x="0" y="0"/>
            <a:chExt cx="10407848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Pollution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99401" y="5967264"/>
            <a:ext cx="7805886" cy="453629"/>
            <a:chOff x="0" y="0"/>
            <a:chExt cx="10407848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Overfishing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2238" y="6838950"/>
            <a:ext cx="16303526" cy="907256"/>
            <a:chOff x="0" y="0"/>
            <a:chExt cx="21738035" cy="12096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Coral reefs face unprecedented threats. These challenges endanger marine life. Action is needed to reverse these destructive trends. Effective conservation is crucial.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4376291"/>
            <a:ext cx="14956185" cy="885974"/>
            <a:chOff x="0" y="0"/>
            <a:chExt cx="19941580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41580" cy="1181298"/>
            </a:xfrm>
            <a:custGeom>
              <a:avLst/>
              <a:gdLst/>
              <a:ahLst/>
              <a:cxnLst/>
              <a:rect l="l" t="t" r="r" b="b"/>
              <a:pathLst>
                <a:path w="19941580" h="1181298">
                  <a:moveTo>
                    <a:pt x="0" y="0"/>
                  </a:moveTo>
                  <a:lnTo>
                    <a:pt x="19941580" y="0"/>
                  </a:lnTo>
                  <a:lnTo>
                    <a:pt x="1994158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9941580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Problem Statement: Declining Coral Health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687466"/>
            <a:ext cx="5245447" cy="2994571"/>
            <a:chOff x="0" y="0"/>
            <a:chExt cx="6993930" cy="39927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3890" cy="3992753"/>
            </a:xfrm>
            <a:custGeom>
              <a:avLst/>
              <a:gdLst/>
              <a:ahLst/>
              <a:cxnLst/>
              <a:rect l="l" t="t" r="r" b="b"/>
              <a:pathLst>
                <a:path w="6993890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3936111"/>
                  </a:lnTo>
                  <a:cubicBezTo>
                    <a:pt x="6993890" y="3967480"/>
                    <a:pt x="6968490" y="3992753"/>
                    <a:pt x="6937248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75755" y="5970985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Coral Bleaching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5755" y="6584007"/>
            <a:ext cx="4678412" cy="1814512"/>
            <a:chOff x="0" y="0"/>
            <a:chExt cx="6237883" cy="24193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37883" cy="2419350"/>
            </a:xfrm>
            <a:custGeom>
              <a:avLst/>
              <a:gdLst/>
              <a:ahLst/>
              <a:cxnLst/>
              <a:rect l="l" t="t" r="r" b="b"/>
              <a:pathLst>
                <a:path w="6237883" h="2419350">
                  <a:moveTo>
                    <a:pt x="0" y="0"/>
                  </a:moveTo>
                  <a:lnTo>
                    <a:pt x="6237883" y="0"/>
                  </a:lnTo>
                  <a:lnTo>
                    <a:pt x="623788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6237883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Rising ocean temperatures cause bleaching. Corals expel symbiotic algae. This leads to starvation and death.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21202" y="5687466"/>
            <a:ext cx="5245447" cy="2994571"/>
            <a:chOff x="0" y="0"/>
            <a:chExt cx="6993930" cy="39927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93890" cy="3992753"/>
            </a:xfrm>
            <a:custGeom>
              <a:avLst/>
              <a:gdLst/>
              <a:ahLst/>
              <a:cxnLst/>
              <a:rect l="l" t="t" r="r" b="b"/>
              <a:pathLst>
                <a:path w="6993890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3936111"/>
                  </a:lnTo>
                  <a:cubicBezTo>
                    <a:pt x="6993890" y="3967480"/>
                    <a:pt x="6968490" y="3992753"/>
                    <a:pt x="6937248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804720" y="5970985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Ocean Acidification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04720" y="6584007"/>
            <a:ext cx="4678412" cy="1814512"/>
            <a:chOff x="0" y="0"/>
            <a:chExt cx="6237883" cy="24193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237883" cy="2419350"/>
            </a:xfrm>
            <a:custGeom>
              <a:avLst/>
              <a:gdLst/>
              <a:ahLst/>
              <a:cxnLst/>
              <a:rect l="l" t="t" r="r" b="b"/>
              <a:pathLst>
                <a:path w="6237883" h="2419350">
                  <a:moveTo>
                    <a:pt x="0" y="0"/>
                  </a:moveTo>
                  <a:lnTo>
                    <a:pt x="6237883" y="0"/>
                  </a:lnTo>
                  <a:lnTo>
                    <a:pt x="623788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6237883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Increased CO2 levels lower pH. This hinders coral calcification. Growth and structural integrity are compromised.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50166" y="5687466"/>
            <a:ext cx="5245447" cy="2994571"/>
            <a:chOff x="0" y="0"/>
            <a:chExt cx="6993930" cy="39927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93890" cy="3992753"/>
            </a:xfrm>
            <a:custGeom>
              <a:avLst/>
              <a:gdLst/>
              <a:ahLst/>
              <a:cxnLst/>
              <a:rect l="l" t="t" r="r" b="b"/>
              <a:pathLst>
                <a:path w="6993890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3936111"/>
                  </a:lnTo>
                  <a:cubicBezTo>
                    <a:pt x="6993890" y="3967480"/>
                    <a:pt x="6968490" y="3992753"/>
                    <a:pt x="6937248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333685" y="5970985"/>
            <a:ext cx="3544044" cy="442912"/>
            <a:chOff x="0" y="0"/>
            <a:chExt cx="4725392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Disease Outbreaks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333685" y="6584007"/>
            <a:ext cx="4678413" cy="1814512"/>
            <a:chOff x="0" y="0"/>
            <a:chExt cx="6237883" cy="24193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237883" cy="2419350"/>
            </a:xfrm>
            <a:custGeom>
              <a:avLst/>
              <a:gdLst/>
              <a:ahLst/>
              <a:cxnLst/>
              <a:rect l="l" t="t" r="r" b="b"/>
              <a:pathLst>
                <a:path w="6237883" h="2419350">
                  <a:moveTo>
                    <a:pt x="0" y="0"/>
                  </a:moveTo>
                  <a:lnTo>
                    <a:pt x="6237883" y="0"/>
                  </a:lnTo>
                  <a:lnTo>
                    <a:pt x="623788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6237883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Stress weakens coral immune systems. Diseases spread rapidly, devastating populations. Vigilance is key.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92238" y="9000976"/>
            <a:ext cx="16303526" cy="453629"/>
            <a:chOff x="0" y="0"/>
            <a:chExt cx="21738035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Coral reefs are experiencing severe decline. Understanding these challenges is paramount. It informs targeted interventions.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1495127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Objectives: Assessing Coral Health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850237" y="369227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850237" y="4684514"/>
            <a:ext cx="2864941" cy="442912"/>
            <a:chOff x="0" y="0"/>
            <a:chExt cx="381992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Monitoring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50237" y="5297538"/>
            <a:ext cx="2864941" cy="1814512"/>
            <a:chOff x="0" y="0"/>
            <a:chExt cx="3819922" cy="24193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19922" cy="2419350"/>
            </a:xfrm>
            <a:custGeom>
              <a:avLst/>
              <a:gdLst/>
              <a:ahLst/>
              <a:cxnLst/>
              <a:rect l="l" t="t" r="r" b="b"/>
              <a:pathLst>
                <a:path w="3819922" h="2419350">
                  <a:moveTo>
                    <a:pt x="0" y="0"/>
                  </a:moveTo>
                  <a:lnTo>
                    <a:pt x="3819922" y="0"/>
                  </a:lnTo>
                  <a:lnTo>
                    <a:pt x="3819922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3819922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Track key indicators of coral health. Regular monitoring is vital.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1140380" y="369227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140380" y="4684514"/>
            <a:ext cx="2865090" cy="442912"/>
            <a:chOff x="0" y="0"/>
            <a:chExt cx="3820120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20120" cy="590550"/>
            </a:xfrm>
            <a:custGeom>
              <a:avLst/>
              <a:gdLst/>
              <a:ahLst/>
              <a:cxnLst/>
              <a:rect l="l" t="t" r="r" b="b"/>
              <a:pathLst>
                <a:path w="3820120" h="59055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82012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Analysis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40380" y="5297538"/>
            <a:ext cx="2865090" cy="1814512"/>
            <a:chOff x="0" y="0"/>
            <a:chExt cx="3820120" cy="24193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20120" cy="2419350"/>
            </a:xfrm>
            <a:custGeom>
              <a:avLst/>
              <a:gdLst/>
              <a:ahLst/>
              <a:cxnLst/>
              <a:rect l="l" t="t" r="r" b="b"/>
              <a:pathLst>
                <a:path w="3820120" h="2419350">
                  <a:moveTo>
                    <a:pt x="0" y="0"/>
                  </a:moveTo>
                  <a:lnTo>
                    <a:pt x="3820120" y="0"/>
                  </a:lnTo>
                  <a:lnTo>
                    <a:pt x="3820120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3820120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Analyze data to identify trends and patterns. Inform adaptive strategies.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14430672" y="369227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4430672" y="4684514"/>
            <a:ext cx="2864941" cy="442912"/>
            <a:chOff x="0" y="0"/>
            <a:chExt cx="3819922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Prediction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430672" y="5297538"/>
            <a:ext cx="2864941" cy="1814512"/>
            <a:chOff x="0" y="0"/>
            <a:chExt cx="3819922" cy="24193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19922" cy="2419350"/>
            </a:xfrm>
            <a:custGeom>
              <a:avLst/>
              <a:gdLst/>
              <a:ahLst/>
              <a:cxnLst/>
              <a:rect l="l" t="t" r="r" b="b"/>
              <a:pathLst>
                <a:path w="3819922" h="2419350">
                  <a:moveTo>
                    <a:pt x="0" y="0"/>
                  </a:moveTo>
                  <a:lnTo>
                    <a:pt x="3819922" y="0"/>
                  </a:lnTo>
                  <a:lnTo>
                    <a:pt x="3819922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3819922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Develop models to forecast future health. Guide proactive measures.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850237" y="7430989"/>
            <a:ext cx="9445526" cy="1360885"/>
            <a:chOff x="0" y="0"/>
            <a:chExt cx="12594035" cy="181451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Our goal is to comprehensively assess coral health. Predictive modeling guides future conservation efforts. Data-driven insights will inform effective actions.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2967186"/>
          </a:xfrm>
          <a:custGeom>
            <a:avLst/>
            <a:gdLst/>
            <a:ahLst/>
            <a:cxnLst/>
            <a:rect l="l" t="t" r="r" b="b"/>
            <a:pathLst>
              <a:path w="18288000" h="2967186">
                <a:moveTo>
                  <a:pt x="0" y="0"/>
                </a:moveTo>
                <a:lnTo>
                  <a:pt x="18288000" y="0"/>
                </a:lnTo>
                <a:lnTo>
                  <a:pt x="18288000" y="2967186"/>
                </a:lnTo>
                <a:lnTo>
                  <a:pt x="0" y="2967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" b="-7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30759" y="3619946"/>
            <a:ext cx="10720090" cy="741610"/>
            <a:chOff x="0" y="0"/>
            <a:chExt cx="14293453" cy="9888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93453" cy="988813"/>
            </a:xfrm>
            <a:custGeom>
              <a:avLst/>
              <a:gdLst/>
              <a:ahLst/>
              <a:cxnLst/>
              <a:rect l="l" t="t" r="r" b="b"/>
              <a:pathLst>
                <a:path w="14293453" h="988813">
                  <a:moveTo>
                    <a:pt x="0" y="0"/>
                  </a:moveTo>
                  <a:lnTo>
                    <a:pt x="14293453" y="0"/>
                  </a:lnTo>
                  <a:lnTo>
                    <a:pt x="14293453" y="988813"/>
                  </a:lnTo>
                  <a:lnTo>
                    <a:pt x="0" y="988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293453" cy="1045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12"/>
                </a:lnSpc>
              </a:pPr>
              <a:r>
                <a:rPr lang="en-US" sz="4625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Objectives: Promoting Sustainability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830759" y="4717554"/>
            <a:ext cx="1186755" cy="1424136"/>
          </a:xfrm>
          <a:custGeom>
            <a:avLst/>
            <a:gdLst/>
            <a:ahLst/>
            <a:cxnLst/>
            <a:rect l="l" t="t" r="r" b="b"/>
            <a:pathLst>
              <a:path w="1186755" h="1424136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373511" y="4954786"/>
            <a:ext cx="2967186" cy="370880"/>
            <a:chOff x="0" y="0"/>
            <a:chExt cx="3956248" cy="4945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56248" cy="494507"/>
            </a:xfrm>
            <a:custGeom>
              <a:avLst/>
              <a:gdLst/>
              <a:ahLst/>
              <a:cxnLst/>
              <a:rect l="l" t="t" r="r" b="b"/>
              <a:pathLst>
                <a:path w="3956248" h="494507">
                  <a:moveTo>
                    <a:pt x="0" y="0"/>
                  </a:moveTo>
                  <a:lnTo>
                    <a:pt x="3956248" y="0"/>
                  </a:lnTo>
                  <a:lnTo>
                    <a:pt x="3956248" y="494507"/>
                  </a:lnTo>
                  <a:lnTo>
                    <a:pt x="0" y="494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956248" cy="523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Reduce Pollution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73511" y="5467945"/>
            <a:ext cx="15083730" cy="379810"/>
            <a:chOff x="0" y="0"/>
            <a:chExt cx="20111640" cy="5064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111641" cy="506413"/>
            </a:xfrm>
            <a:custGeom>
              <a:avLst/>
              <a:gdLst/>
              <a:ahLst/>
              <a:cxnLst/>
              <a:rect l="l" t="t" r="r" b="b"/>
              <a:pathLst>
                <a:path w="20111641" h="506413">
                  <a:moveTo>
                    <a:pt x="0" y="0"/>
                  </a:moveTo>
                  <a:lnTo>
                    <a:pt x="20111641" y="0"/>
                  </a:lnTo>
                  <a:lnTo>
                    <a:pt x="20111641" y="506413"/>
                  </a:lnTo>
                  <a:lnTo>
                    <a:pt x="0" y="50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0111640" cy="573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Minimize land-based runoff. Implement waste management practices.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830759" y="6141690"/>
            <a:ext cx="1186755" cy="1424136"/>
          </a:xfrm>
          <a:custGeom>
            <a:avLst/>
            <a:gdLst/>
            <a:ahLst/>
            <a:cxnLst/>
            <a:rect l="l" t="t" r="r" b="b"/>
            <a:pathLst>
              <a:path w="1186755" h="1424136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373511" y="6378923"/>
            <a:ext cx="2967186" cy="370880"/>
            <a:chOff x="0" y="0"/>
            <a:chExt cx="3956248" cy="4945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56248" cy="494507"/>
            </a:xfrm>
            <a:custGeom>
              <a:avLst/>
              <a:gdLst/>
              <a:ahLst/>
              <a:cxnLst/>
              <a:rect l="l" t="t" r="r" b="b"/>
              <a:pathLst>
                <a:path w="3956248" h="494507">
                  <a:moveTo>
                    <a:pt x="0" y="0"/>
                  </a:moveTo>
                  <a:lnTo>
                    <a:pt x="3956248" y="0"/>
                  </a:lnTo>
                  <a:lnTo>
                    <a:pt x="3956248" y="494507"/>
                  </a:lnTo>
                  <a:lnTo>
                    <a:pt x="0" y="494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3956248" cy="523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Manage Fishing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73511" y="6892081"/>
            <a:ext cx="15083730" cy="379810"/>
            <a:chOff x="0" y="0"/>
            <a:chExt cx="20111640" cy="5064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111641" cy="506413"/>
            </a:xfrm>
            <a:custGeom>
              <a:avLst/>
              <a:gdLst/>
              <a:ahLst/>
              <a:cxnLst/>
              <a:rect l="l" t="t" r="r" b="b"/>
              <a:pathLst>
                <a:path w="20111641" h="506413">
                  <a:moveTo>
                    <a:pt x="0" y="0"/>
                  </a:moveTo>
                  <a:lnTo>
                    <a:pt x="20111641" y="0"/>
                  </a:lnTo>
                  <a:lnTo>
                    <a:pt x="20111641" y="506413"/>
                  </a:lnTo>
                  <a:lnTo>
                    <a:pt x="0" y="50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20111640" cy="573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Enforce sustainable fishing practices. Protect key species from exploitation.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830759" y="7565826"/>
            <a:ext cx="1186755" cy="1424136"/>
          </a:xfrm>
          <a:custGeom>
            <a:avLst/>
            <a:gdLst/>
            <a:ahLst/>
            <a:cxnLst/>
            <a:rect l="l" t="t" r="r" b="b"/>
            <a:pathLst>
              <a:path w="1186755" h="1424136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373511" y="7803059"/>
            <a:ext cx="3607445" cy="370880"/>
            <a:chOff x="0" y="0"/>
            <a:chExt cx="4809927" cy="49450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09927" cy="494507"/>
            </a:xfrm>
            <a:custGeom>
              <a:avLst/>
              <a:gdLst/>
              <a:ahLst/>
              <a:cxnLst/>
              <a:rect l="l" t="t" r="r" b="b"/>
              <a:pathLst>
                <a:path w="4809927" h="494507">
                  <a:moveTo>
                    <a:pt x="0" y="0"/>
                  </a:moveTo>
                  <a:lnTo>
                    <a:pt x="4809927" y="0"/>
                  </a:lnTo>
                  <a:lnTo>
                    <a:pt x="4809927" y="494507"/>
                  </a:lnTo>
                  <a:lnTo>
                    <a:pt x="0" y="494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4809927" cy="523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Mitigate Climate Change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373511" y="8316217"/>
            <a:ext cx="15083730" cy="379810"/>
            <a:chOff x="0" y="0"/>
            <a:chExt cx="20111640" cy="5064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111641" cy="506413"/>
            </a:xfrm>
            <a:custGeom>
              <a:avLst/>
              <a:gdLst/>
              <a:ahLst/>
              <a:cxnLst/>
              <a:rect l="l" t="t" r="r" b="b"/>
              <a:pathLst>
                <a:path w="20111641" h="506413">
                  <a:moveTo>
                    <a:pt x="0" y="0"/>
                  </a:moveTo>
                  <a:lnTo>
                    <a:pt x="20111641" y="0"/>
                  </a:lnTo>
                  <a:lnTo>
                    <a:pt x="20111641" y="506413"/>
                  </a:lnTo>
                  <a:lnTo>
                    <a:pt x="0" y="50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20111640" cy="573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Reduce carbon emissions. Support global climate agreements for coral well-being.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30759" y="9256960"/>
            <a:ext cx="16626482" cy="379810"/>
            <a:chOff x="0" y="0"/>
            <a:chExt cx="22168643" cy="50641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168644" cy="506413"/>
            </a:xfrm>
            <a:custGeom>
              <a:avLst/>
              <a:gdLst/>
              <a:ahLst/>
              <a:cxnLst/>
              <a:rect l="l" t="t" r="r" b="b"/>
              <a:pathLst>
                <a:path w="22168644" h="506413">
                  <a:moveTo>
                    <a:pt x="0" y="0"/>
                  </a:moveTo>
                  <a:lnTo>
                    <a:pt x="22168644" y="0"/>
                  </a:lnTo>
                  <a:lnTo>
                    <a:pt x="22168644" y="506413"/>
                  </a:lnTo>
                  <a:lnTo>
                    <a:pt x="0" y="50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22168643" cy="573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Sustainability hinges on addressing key threats. Pollution control is critical. Climate mitigation are vital for resilience.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149"/>
          </a:xfrm>
          <a:custGeom>
            <a:avLst/>
            <a:gdLst/>
            <a:ahLst/>
            <a:cxnLst/>
            <a:rect l="l" t="t" r="r" b="b"/>
            <a:pathLst>
              <a:path w="6858000" h="10287149">
                <a:moveTo>
                  <a:pt x="0" y="0"/>
                </a:moveTo>
                <a:lnTo>
                  <a:pt x="6858000" y="0"/>
                </a:lnTo>
                <a:lnTo>
                  <a:pt x="6858000" y="10287149"/>
                </a:lnTo>
                <a:lnTo>
                  <a:pt x="0" y="10287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25401" y="648444"/>
            <a:ext cx="9779199" cy="1473994"/>
            <a:chOff x="0" y="0"/>
            <a:chExt cx="13038932" cy="19653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38931" cy="1965325"/>
            </a:xfrm>
            <a:custGeom>
              <a:avLst/>
              <a:gdLst/>
              <a:ahLst/>
              <a:cxnLst/>
              <a:rect l="l" t="t" r="r" b="b"/>
              <a:pathLst>
                <a:path w="13038931" h="1965325">
                  <a:moveTo>
                    <a:pt x="0" y="0"/>
                  </a:moveTo>
                  <a:lnTo>
                    <a:pt x="13038931" y="0"/>
                  </a:lnTo>
                  <a:lnTo>
                    <a:pt x="13038931" y="1965325"/>
                  </a:lnTo>
                  <a:lnTo>
                    <a:pt x="0" y="1965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038932" cy="20129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0"/>
                </a:lnSpc>
              </a:pPr>
              <a:r>
                <a:rPr lang="en-US" sz="4625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Working Procedure: Predictive Modeling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0612" y="2476202"/>
            <a:ext cx="28575" cy="6142435"/>
            <a:chOff x="0" y="0"/>
            <a:chExt cx="38100" cy="81899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00" cy="8189976"/>
            </a:xfrm>
            <a:custGeom>
              <a:avLst/>
              <a:gdLst/>
              <a:ahLst/>
              <a:cxnLst/>
              <a:rect l="l" t="t" r="r" b="b"/>
              <a:pathLst>
                <a:path w="38100" h="818997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170926"/>
                  </a:lnTo>
                  <a:cubicBezTo>
                    <a:pt x="38100" y="8181467"/>
                    <a:pt x="29591" y="8189976"/>
                    <a:pt x="19050" y="8189976"/>
                  </a:cubicBezTo>
                  <a:cubicBezTo>
                    <a:pt x="8509" y="8189976"/>
                    <a:pt x="0" y="8181340"/>
                    <a:pt x="0" y="8170926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27324" y="2992339"/>
            <a:ext cx="707529" cy="28575"/>
            <a:chOff x="0" y="0"/>
            <a:chExt cx="943372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3356" cy="38100"/>
            </a:xfrm>
            <a:custGeom>
              <a:avLst/>
              <a:gdLst/>
              <a:ahLst/>
              <a:cxnLst/>
              <a:rect l="l" t="t" r="r" b="b"/>
              <a:pathLst>
                <a:path w="94335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24306" y="0"/>
                  </a:lnTo>
                  <a:cubicBezTo>
                    <a:pt x="934847" y="0"/>
                    <a:pt x="943356" y="8509"/>
                    <a:pt x="943356" y="19050"/>
                  </a:cubicBezTo>
                  <a:cubicBezTo>
                    <a:pt x="943356" y="29591"/>
                    <a:pt x="934847" y="38100"/>
                    <a:pt x="92430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5326" y="2741414"/>
            <a:ext cx="530572" cy="530572"/>
            <a:chOff x="0" y="0"/>
            <a:chExt cx="707430" cy="7074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90" h="707390">
                  <a:moveTo>
                    <a:pt x="0" y="47117"/>
                  </a:moveTo>
                  <a:cubicBezTo>
                    <a:pt x="0" y="21082"/>
                    <a:pt x="21082" y="0"/>
                    <a:pt x="47117" y="0"/>
                  </a:cubicBezTo>
                  <a:lnTo>
                    <a:pt x="660273" y="0"/>
                  </a:lnTo>
                  <a:cubicBezTo>
                    <a:pt x="686308" y="0"/>
                    <a:pt x="707390" y="21082"/>
                    <a:pt x="707390" y="47117"/>
                  </a:cubicBezTo>
                  <a:lnTo>
                    <a:pt x="707390" y="660273"/>
                  </a:lnTo>
                  <a:cubicBezTo>
                    <a:pt x="707390" y="686308"/>
                    <a:pt x="686308" y="707390"/>
                    <a:pt x="660273" y="707390"/>
                  </a:cubicBezTo>
                  <a:lnTo>
                    <a:pt x="47117" y="707390"/>
                  </a:lnTo>
                  <a:cubicBezTo>
                    <a:pt x="21082" y="707390"/>
                    <a:pt x="0" y="686308"/>
                    <a:pt x="0" y="660273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913656" y="2785541"/>
            <a:ext cx="353765" cy="442169"/>
          </a:xfrm>
          <a:custGeom>
            <a:avLst/>
            <a:gdLst/>
            <a:ahLst/>
            <a:cxnLst/>
            <a:rect l="l" t="t" r="r" b="b"/>
            <a:pathLst>
              <a:path w="353765" h="442169">
                <a:moveTo>
                  <a:pt x="0" y="0"/>
                </a:moveTo>
                <a:lnTo>
                  <a:pt x="353765" y="0"/>
                </a:lnTo>
                <a:lnTo>
                  <a:pt x="353765" y="442169"/>
                </a:lnTo>
                <a:lnTo>
                  <a:pt x="0" y="442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7" r="-267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269926" y="2711946"/>
            <a:ext cx="2947987" cy="368499"/>
            <a:chOff x="0" y="0"/>
            <a:chExt cx="3930650" cy="4913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30650" cy="491332"/>
            </a:xfrm>
            <a:custGeom>
              <a:avLst/>
              <a:gdLst/>
              <a:ahLst/>
              <a:cxnLst/>
              <a:rect l="l" t="t" r="r" b="b"/>
              <a:pathLst>
                <a:path w="3930650" h="491332">
                  <a:moveTo>
                    <a:pt x="0" y="0"/>
                  </a:moveTo>
                  <a:lnTo>
                    <a:pt x="3930650" y="0"/>
                  </a:lnTo>
                  <a:lnTo>
                    <a:pt x="3930650" y="491332"/>
                  </a:lnTo>
                  <a:lnTo>
                    <a:pt x="0" y="491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3930650" cy="5199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Data Collection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269926" y="3221831"/>
            <a:ext cx="8334672" cy="377429"/>
            <a:chOff x="0" y="0"/>
            <a:chExt cx="11112897" cy="5032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112897" cy="503238"/>
            </a:xfrm>
            <a:custGeom>
              <a:avLst/>
              <a:gdLst/>
              <a:ahLst/>
              <a:cxnLst/>
              <a:rect l="l" t="t" r="r" b="b"/>
              <a:pathLst>
                <a:path w="11112897" h="503238">
                  <a:moveTo>
                    <a:pt x="0" y="0"/>
                  </a:moveTo>
                  <a:lnTo>
                    <a:pt x="11112897" y="0"/>
                  </a:lnTo>
                  <a:lnTo>
                    <a:pt x="11112897" y="503238"/>
                  </a:lnTo>
                  <a:lnTo>
                    <a:pt x="0" y="50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1112897" cy="56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Gather environmental and biological data.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27324" y="4586882"/>
            <a:ext cx="707529" cy="28575"/>
            <a:chOff x="0" y="0"/>
            <a:chExt cx="943372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43356" cy="38100"/>
            </a:xfrm>
            <a:custGeom>
              <a:avLst/>
              <a:gdLst/>
              <a:ahLst/>
              <a:cxnLst/>
              <a:rect l="l" t="t" r="r" b="b"/>
              <a:pathLst>
                <a:path w="94335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24306" y="0"/>
                  </a:lnTo>
                  <a:cubicBezTo>
                    <a:pt x="934847" y="0"/>
                    <a:pt x="943356" y="8509"/>
                    <a:pt x="943356" y="19050"/>
                  </a:cubicBezTo>
                  <a:cubicBezTo>
                    <a:pt x="943356" y="29591"/>
                    <a:pt x="934847" y="38100"/>
                    <a:pt x="92430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825326" y="4335959"/>
            <a:ext cx="530572" cy="530573"/>
            <a:chOff x="0" y="0"/>
            <a:chExt cx="707430" cy="7074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90" h="707390">
                  <a:moveTo>
                    <a:pt x="0" y="47117"/>
                  </a:moveTo>
                  <a:cubicBezTo>
                    <a:pt x="0" y="21082"/>
                    <a:pt x="21082" y="0"/>
                    <a:pt x="47117" y="0"/>
                  </a:cubicBezTo>
                  <a:lnTo>
                    <a:pt x="660273" y="0"/>
                  </a:lnTo>
                  <a:cubicBezTo>
                    <a:pt x="686308" y="0"/>
                    <a:pt x="707390" y="21082"/>
                    <a:pt x="707390" y="47117"/>
                  </a:cubicBezTo>
                  <a:lnTo>
                    <a:pt x="707390" y="660273"/>
                  </a:lnTo>
                  <a:cubicBezTo>
                    <a:pt x="707390" y="686308"/>
                    <a:pt x="686308" y="707390"/>
                    <a:pt x="660273" y="707390"/>
                  </a:cubicBezTo>
                  <a:lnTo>
                    <a:pt x="47117" y="707390"/>
                  </a:lnTo>
                  <a:cubicBezTo>
                    <a:pt x="21082" y="707390"/>
                    <a:pt x="0" y="686308"/>
                    <a:pt x="0" y="660273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28" name="Freeform 28" descr="preencoded.png"/>
          <p:cNvSpPr/>
          <p:nvPr/>
        </p:nvSpPr>
        <p:spPr>
          <a:xfrm>
            <a:off x="913656" y="4380086"/>
            <a:ext cx="353765" cy="442169"/>
          </a:xfrm>
          <a:custGeom>
            <a:avLst/>
            <a:gdLst/>
            <a:ahLst/>
            <a:cxnLst/>
            <a:rect l="l" t="t" r="r" b="b"/>
            <a:pathLst>
              <a:path w="353765" h="442169">
                <a:moveTo>
                  <a:pt x="0" y="0"/>
                </a:moveTo>
                <a:lnTo>
                  <a:pt x="353765" y="0"/>
                </a:lnTo>
                <a:lnTo>
                  <a:pt x="353765" y="442169"/>
                </a:lnTo>
                <a:lnTo>
                  <a:pt x="0" y="442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7" r="-267"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2269926" y="4306491"/>
            <a:ext cx="2947987" cy="368499"/>
            <a:chOff x="0" y="0"/>
            <a:chExt cx="3930650" cy="49133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930650" cy="491332"/>
            </a:xfrm>
            <a:custGeom>
              <a:avLst/>
              <a:gdLst/>
              <a:ahLst/>
              <a:cxnLst/>
              <a:rect l="l" t="t" r="r" b="b"/>
              <a:pathLst>
                <a:path w="3930650" h="491332">
                  <a:moveTo>
                    <a:pt x="0" y="0"/>
                  </a:moveTo>
                  <a:lnTo>
                    <a:pt x="3930650" y="0"/>
                  </a:lnTo>
                  <a:lnTo>
                    <a:pt x="3930650" y="491332"/>
                  </a:lnTo>
                  <a:lnTo>
                    <a:pt x="0" y="491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3930650" cy="5199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Model Development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269926" y="4816376"/>
            <a:ext cx="8334672" cy="377429"/>
            <a:chOff x="0" y="0"/>
            <a:chExt cx="11112897" cy="5032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112897" cy="503238"/>
            </a:xfrm>
            <a:custGeom>
              <a:avLst/>
              <a:gdLst/>
              <a:ahLst/>
              <a:cxnLst/>
              <a:rect l="l" t="t" r="r" b="b"/>
              <a:pathLst>
                <a:path w="11112897" h="503238">
                  <a:moveTo>
                    <a:pt x="0" y="0"/>
                  </a:moveTo>
                  <a:lnTo>
                    <a:pt x="11112897" y="0"/>
                  </a:lnTo>
                  <a:lnTo>
                    <a:pt x="11112897" y="503238"/>
                  </a:lnTo>
                  <a:lnTo>
                    <a:pt x="0" y="50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11112897" cy="56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Create predictive algorithms and frameworks.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27324" y="6181427"/>
            <a:ext cx="707529" cy="28575"/>
            <a:chOff x="0" y="0"/>
            <a:chExt cx="943372" cy="38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43356" cy="38100"/>
            </a:xfrm>
            <a:custGeom>
              <a:avLst/>
              <a:gdLst/>
              <a:ahLst/>
              <a:cxnLst/>
              <a:rect l="l" t="t" r="r" b="b"/>
              <a:pathLst>
                <a:path w="94335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24306" y="0"/>
                  </a:lnTo>
                  <a:cubicBezTo>
                    <a:pt x="934847" y="0"/>
                    <a:pt x="943356" y="8509"/>
                    <a:pt x="943356" y="19050"/>
                  </a:cubicBezTo>
                  <a:cubicBezTo>
                    <a:pt x="943356" y="29591"/>
                    <a:pt x="934847" y="38100"/>
                    <a:pt x="92430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825326" y="5930504"/>
            <a:ext cx="530572" cy="530573"/>
            <a:chOff x="0" y="0"/>
            <a:chExt cx="707430" cy="7074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90" h="707390">
                  <a:moveTo>
                    <a:pt x="0" y="47117"/>
                  </a:moveTo>
                  <a:cubicBezTo>
                    <a:pt x="0" y="21082"/>
                    <a:pt x="21082" y="0"/>
                    <a:pt x="47117" y="0"/>
                  </a:cubicBezTo>
                  <a:lnTo>
                    <a:pt x="660273" y="0"/>
                  </a:lnTo>
                  <a:cubicBezTo>
                    <a:pt x="686308" y="0"/>
                    <a:pt x="707390" y="21082"/>
                    <a:pt x="707390" y="47117"/>
                  </a:cubicBezTo>
                  <a:lnTo>
                    <a:pt x="707390" y="660273"/>
                  </a:lnTo>
                  <a:cubicBezTo>
                    <a:pt x="707390" y="686308"/>
                    <a:pt x="686308" y="707390"/>
                    <a:pt x="660273" y="707390"/>
                  </a:cubicBezTo>
                  <a:lnTo>
                    <a:pt x="47117" y="707390"/>
                  </a:lnTo>
                  <a:cubicBezTo>
                    <a:pt x="21082" y="707390"/>
                    <a:pt x="0" y="686308"/>
                    <a:pt x="0" y="660273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39" name="Freeform 39" descr="preencoded.png"/>
          <p:cNvSpPr/>
          <p:nvPr/>
        </p:nvSpPr>
        <p:spPr>
          <a:xfrm>
            <a:off x="913656" y="5974631"/>
            <a:ext cx="353765" cy="442169"/>
          </a:xfrm>
          <a:custGeom>
            <a:avLst/>
            <a:gdLst/>
            <a:ahLst/>
            <a:cxnLst/>
            <a:rect l="l" t="t" r="r" b="b"/>
            <a:pathLst>
              <a:path w="353765" h="442169">
                <a:moveTo>
                  <a:pt x="0" y="0"/>
                </a:moveTo>
                <a:lnTo>
                  <a:pt x="353765" y="0"/>
                </a:lnTo>
                <a:lnTo>
                  <a:pt x="353765" y="442169"/>
                </a:lnTo>
                <a:lnTo>
                  <a:pt x="0" y="442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7" r="-267"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2269926" y="5901035"/>
            <a:ext cx="2947987" cy="368499"/>
            <a:chOff x="0" y="0"/>
            <a:chExt cx="3930650" cy="49133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930650" cy="491332"/>
            </a:xfrm>
            <a:custGeom>
              <a:avLst/>
              <a:gdLst/>
              <a:ahLst/>
              <a:cxnLst/>
              <a:rect l="l" t="t" r="r" b="b"/>
              <a:pathLst>
                <a:path w="3930650" h="491332">
                  <a:moveTo>
                    <a:pt x="0" y="0"/>
                  </a:moveTo>
                  <a:lnTo>
                    <a:pt x="3930650" y="0"/>
                  </a:lnTo>
                  <a:lnTo>
                    <a:pt x="3930650" y="491332"/>
                  </a:lnTo>
                  <a:lnTo>
                    <a:pt x="0" y="491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3930650" cy="5199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Validation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269926" y="6410920"/>
            <a:ext cx="8334672" cy="377429"/>
            <a:chOff x="0" y="0"/>
            <a:chExt cx="11112897" cy="50323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112897" cy="503238"/>
            </a:xfrm>
            <a:custGeom>
              <a:avLst/>
              <a:gdLst/>
              <a:ahLst/>
              <a:cxnLst/>
              <a:rect l="l" t="t" r="r" b="b"/>
              <a:pathLst>
                <a:path w="11112897" h="503238">
                  <a:moveTo>
                    <a:pt x="0" y="0"/>
                  </a:moveTo>
                  <a:lnTo>
                    <a:pt x="11112897" y="0"/>
                  </a:lnTo>
                  <a:lnTo>
                    <a:pt x="11112897" y="503238"/>
                  </a:lnTo>
                  <a:lnTo>
                    <a:pt x="0" y="50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66675"/>
              <a:ext cx="11112897" cy="56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Test model accuracy with historical data.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27324" y="7775971"/>
            <a:ext cx="707529" cy="28575"/>
            <a:chOff x="0" y="0"/>
            <a:chExt cx="943372" cy="381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43356" cy="38100"/>
            </a:xfrm>
            <a:custGeom>
              <a:avLst/>
              <a:gdLst/>
              <a:ahLst/>
              <a:cxnLst/>
              <a:rect l="l" t="t" r="r" b="b"/>
              <a:pathLst>
                <a:path w="94335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24306" y="0"/>
                  </a:lnTo>
                  <a:cubicBezTo>
                    <a:pt x="934847" y="0"/>
                    <a:pt x="943356" y="8509"/>
                    <a:pt x="943356" y="19050"/>
                  </a:cubicBezTo>
                  <a:cubicBezTo>
                    <a:pt x="943356" y="29591"/>
                    <a:pt x="934847" y="38100"/>
                    <a:pt x="92430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825326" y="7525047"/>
            <a:ext cx="530572" cy="530573"/>
            <a:chOff x="0" y="0"/>
            <a:chExt cx="707430" cy="70743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07390" cy="707390"/>
            </a:xfrm>
            <a:custGeom>
              <a:avLst/>
              <a:gdLst/>
              <a:ahLst/>
              <a:cxnLst/>
              <a:rect l="l" t="t" r="r" b="b"/>
              <a:pathLst>
                <a:path w="707390" h="707390">
                  <a:moveTo>
                    <a:pt x="0" y="47117"/>
                  </a:moveTo>
                  <a:cubicBezTo>
                    <a:pt x="0" y="21082"/>
                    <a:pt x="21082" y="0"/>
                    <a:pt x="47117" y="0"/>
                  </a:cubicBezTo>
                  <a:lnTo>
                    <a:pt x="660273" y="0"/>
                  </a:lnTo>
                  <a:cubicBezTo>
                    <a:pt x="686308" y="0"/>
                    <a:pt x="707390" y="21082"/>
                    <a:pt x="707390" y="47117"/>
                  </a:cubicBezTo>
                  <a:lnTo>
                    <a:pt x="707390" y="660273"/>
                  </a:lnTo>
                  <a:cubicBezTo>
                    <a:pt x="707390" y="686308"/>
                    <a:pt x="686308" y="707390"/>
                    <a:pt x="660273" y="707390"/>
                  </a:cubicBezTo>
                  <a:lnTo>
                    <a:pt x="47117" y="707390"/>
                  </a:lnTo>
                  <a:cubicBezTo>
                    <a:pt x="21082" y="707390"/>
                    <a:pt x="0" y="686308"/>
                    <a:pt x="0" y="660273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50" name="Freeform 50" descr="preencoded.png"/>
          <p:cNvSpPr/>
          <p:nvPr/>
        </p:nvSpPr>
        <p:spPr>
          <a:xfrm>
            <a:off x="913656" y="7569175"/>
            <a:ext cx="353765" cy="442169"/>
          </a:xfrm>
          <a:custGeom>
            <a:avLst/>
            <a:gdLst/>
            <a:ahLst/>
            <a:cxnLst/>
            <a:rect l="l" t="t" r="r" b="b"/>
            <a:pathLst>
              <a:path w="353765" h="442169">
                <a:moveTo>
                  <a:pt x="0" y="0"/>
                </a:moveTo>
                <a:lnTo>
                  <a:pt x="353765" y="0"/>
                </a:lnTo>
                <a:lnTo>
                  <a:pt x="353765" y="442169"/>
                </a:lnTo>
                <a:lnTo>
                  <a:pt x="0" y="4421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7" r="-267"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2269926" y="7495580"/>
            <a:ext cx="2947987" cy="368499"/>
            <a:chOff x="0" y="0"/>
            <a:chExt cx="3930650" cy="49133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930650" cy="491332"/>
            </a:xfrm>
            <a:custGeom>
              <a:avLst/>
              <a:gdLst/>
              <a:ahLst/>
              <a:cxnLst/>
              <a:rect l="l" t="t" r="r" b="b"/>
              <a:pathLst>
                <a:path w="3930650" h="491332">
                  <a:moveTo>
                    <a:pt x="0" y="0"/>
                  </a:moveTo>
                  <a:lnTo>
                    <a:pt x="3930650" y="0"/>
                  </a:lnTo>
                  <a:lnTo>
                    <a:pt x="3930650" y="491332"/>
                  </a:lnTo>
                  <a:lnTo>
                    <a:pt x="0" y="491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3930650" cy="5199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Forecasting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269926" y="8005465"/>
            <a:ext cx="8334672" cy="377429"/>
            <a:chOff x="0" y="0"/>
            <a:chExt cx="11112897" cy="50323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112897" cy="503238"/>
            </a:xfrm>
            <a:custGeom>
              <a:avLst/>
              <a:gdLst/>
              <a:ahLst/>
              <a:cxnLst/>
              <a:rect l="l" t="t" r="r" b="b"/>
              <a:pathLst>
                <a:path w="11112897" h="503238">
                  <a:moveTo>
                    <a:pt x="0" y="0"/>
                  </a:moveTo>
                  <a:lnTo>
                    <a:pt x="11112897" y="0"/>
                  </a:lnTo>
                  <a:lnTo>
                    <a:pt x="11112897" y="503238"/>
                  </a:lnTo>
                  <a:lnTo>
                    <a:pt x="0" y="50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11112897" cy="56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Predict future coral health scenarios.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25401" y="8883849"/>
            <a:ext cx="9779199" cy="754856"/>
            <a:chOff x="0" y="0"/>
            <a:chExt cx="13038932" cy="100647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3038931" cy="1006475"/>
            </a:xfrm>
            <a:custGeom>
              <a:avLst/>
              <a:gdLst/>
              <a:ahLst/>
              <a:cxnLst/>
              <a:rect l="l" t="t" r="r" b="b"/>
              <a:pathLst>
                <a:path w="13038931" h="1006475">
                  <a:moveTo>
                    <a:pt x="0" y="0"/>
                  </a:moveTo>
                  <a:lnTo>
                    <a:pt x="13038931" y="0"/>
                  </a:lnTo>
                  <a:lnTo>
                    <a:pt x="13038931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13038932" cy="1073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Predictive modeling informs targeted conservation. Data drives informed action. Validation is crucial for reliability.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760791" y="710654"/>
            <a:ext cx="8158906" cy="806054"/>
            <a:chOff x="0" y="0"/>
            <a:chExt cx="10878542" cy="10747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78541" cy="1074738"/>
            </a:xfrm>
            <a:custGeom>
              <a:avLst/>
              <a:gdLst/>
              <a:ahLst/>
              <a:cxnLst/>
              <a:rect l="l" t="t" r="r" b="b"/>
              <a:pathLst>
                <a:path w="10878541" h="1074738">
                  <a:moveTo>
                    <a:pt x="0" y="0"/>
                  </a:moveTo>
                  <a:lnTo>
                    <a:pt x="10878541" y="0"/>
                  </a:lnTo>
                  <a:lnTo>
                    <a:pt x="10878541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0878542" cy="11318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312"/>
                </a:lnSpc>
              </a:pPr>
              <a:r>
                <a:rPr lang="en-US" sz="5062" dirty="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Results: Health Indicators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60791" y="2032546"/>
            <a:ext cx="4618732" cy="851298"/>
            <a:chOff x="0" y="0"/>
            <a:chExt cx="6158310" cy="11350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58310" cy="1135063"/>
            </a:xfrm>
            <a:custGeom>
              <a:avLst/>
              <a:gdLst/>
              <a:ahLst/>
              <a:cxnLst/>
              <a:rect l="l" t="t" r="r" b="b"/>
              <a:pathLst>
                <a:path w="6158310" h="1135063">
                  <a:moveTo>
                    <a:pt x="0" y="0"/>
                  </a:moveTo>
                  <a:lnTo>
                    <a:pt x="6158310" y="0"/>
                  </a:lnTo>
                  <a:lnTo>
                    <a:pt x="6158310" y="1135063"/>
                  </a:lnTo>
                  <a:lnTo>
                    <a:pt x="0" y="1135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04775"/>
              <a:ext cx="6158310" cy="1030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687"/>
                </a:lnSpc>
              </a:pPr>
              <a:r>
                <a:rPr lang="en-US" sz="6687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85%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7754" y="3206204"/>
            <a:ext cx="3224659" cy="403026"/>
            <a:chOff x="0" y="0"/>
            <a:chExt cx="4299545" cy="5373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99545" cy="537368"/>
            </a:xfrm>
            <a:custGeom>
              <a:avLst/>
              <a:gdLst/>
              <a:ahLst/>
              <a:cxnLst/>
              <a:rect l="l" t="t" r="r" b="b"/>
              <a:pathLst>
                <a:path w="4299545" h="537368">
                  <a:moveTo>
                    <a:pt x="0" y="0"/>
                  </a:moveTo>
                  <a:lnTo>
                    <a:pt x="4299545" y="0"/>
                  </a:lnTo>
                  <a:lnTo>
                    <a:pt x="4299545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299545" cy="5659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Coral Cover Decline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60791" y="3764012"/>
            <a:ext cx="4618732" cy="825104"/>
            <a:chOff x="0" y="0"/>
            <a:chExt cx="6158310" cy="11001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58310" cy="1100138"/>
            </a:xfrm>
            <a:custGeom>
              <a:avLst/>
              <a:gdLst/>
              <a:ahLst/>
              <a:cxnLst/>
              <a:rect l="l" t="t" r="r" b="b"/>
              <a:pathLst>
                <a:path w="6158310" h="1100138">
                  <a:moveTo>
                    <a:pt x="0" y="0"/>
                  </a:moveTo>
                  <a:lnTo>
                    <a:pt x="6158310" y="0"/>
                  </a:lnTo>
                  <a:lnTo>
                    <a:pt x="6158310" y="1100138"/>
                  </a:lnTo>
                  <a:lnTo>
                    <a:pt x="0" y="1100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158310" cy="11858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2000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Significant loss observed over the last 3 decades.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66476" y="2032546"/>
            <a:ext cx="4618732" cy="851298"/>
            <a:chOff x="0" y="0"/>
            <a:chExt cx="6158310" cy="11350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58310" cy="1135063"/>
            </a:xfrm>
            <a:custGeom>
              <a:avLst/>
              <a:gdLst/>
              <a:ahLst/>
              <a:cxnLst/>
              <a:rect l="l" t="t" r="r" b="b"/>
              <a:pathLst>
                <a:path w="6158310" h="1135063">
                  <a:moveTo>
                    <a:pt x="0" y="0"/>
                  </a:moveTo>
                  <a:lnTo>
                    <a:pt x="6158310" y="0"/>
                  </a:lnTo>
                  <a:lnTo>
                    <a:pt x="6158310" y="1135063"/>
                  </a:lnTo>
                  <a:lnTo>
                    <a:pt x="0" y="1135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04775"/>
              <a:ext cx="6158310" cy="1030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687"/>
                </a:lnSpc>
              </a:pPr>
              <a:r>
                <a:rPr lang="en-US" sz="6687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40%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63439" y="3206204"/>
            <a:ext cx="3224659" cy="403026"/>
            <a:chOff x="0" y="0"/>
            <a:chExt cx="4299545" cy="5373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99545" cy="537368"/>
            </a:xfrm>
            <a:custGeom>
              <a:avLst/>
              <a:gdLst/>
              <a:ahLst/>
              <a:cxnLst/>
              <a:rect l="l" t="t" r="r" b="b"/>
              <a:pathLst>
                <a:path w="4299545" h="537368">
                  <a:moveTo>
                    <a:pt x="0" y="0"/>
                  </a:moveTo>
                  <a:lnTo>
                    <a:pt x="4299545" y="0"/>
                  </a:lnTo>
                  <a:lnTo>
                    <a:pt x="4299545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299545" cy="5659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Bleaching Increase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766476" y="3764012"/>
            <a:ext cx="4618732" cy="825104"/>
            <a:chOff x="0" y="0"/>
            <a:chExt cx="6158310" cy="11001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58310" cy="1100138"/>
            </a:xfrm>
            <a:custGeom>
              <a:avLst/>
              <a:gdLst/>
              <a:ahLst/>
              <a:cxnLst/>
              <a:rect l="l" t="t" r="r" b="b"/>
              <a:pathLst>
                <a:path w="6158310" h="1100138">
                  <a:moveTo>
                    <a:pt x="0" y="0"/>
                  </a:moveTo>
                  <a:lnTo>
                    <a:pt x="6158310" y="0"/>
                  </a:lnTo>
                  <a:lnTo>
                    <a:pt x="6158310" y="1100138"/>
                  </a:lnTo>
                  <a:lnTo>
                    <a:pt x="0" y="1100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6158310" cy="11858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2000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Frequency of bleaching events on the rise.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63634" y="5491906"/>
            <a:ext cx="4618732" cy="851297"/>
            <a:chOff x="0" y="0"/>
            <a:chExt cx="6158310" cy="113506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158310" cy="1135063"/>
            </a:xfrm>
            <a:custGeom>
              <a:avLst/>
              <a:gdLst/>
              <a:ahLst/>
              <a:cxnLst/>
              <a:rect l="l" t="t" r="r" b="b"/>
              <a:pathLst>
                <a:path w="6158310" h="1135063">
                  <a:moveTo>
                    <a:pt x="0" y="0"/>
                  </a:moveTo>
                  <a:lnTo>
                    <a:pt x="6158310" y="0"/>
                  </a:lnTo>
                  <a:lnTo>
                    <a:pt x="6158310" y="1135063"/>
                  </a:lnTo>
                  <a:lnTo>
                    <a:pt x="0" y="1135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104775"/>
              <a:ext cx="6158310" cy="1030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687"/>
                </a:lnSpc>
              </a:pPr>
              <a:r>
                <a:rPr lang="en-US" sz="6687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15%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960596" y="6665565"/>
            <a:ext cx="3224659" cy="403026"/>
            <a:chOff x="0" y="0"/>
            <a:chExt cx="4299545" cy="53736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299545" cy="537368"/>
            </a:xfrm>
            <a:custGeom>
              <a:avLst/>
              <a:gdLst/>
              <a:ahLst/>
              <a:cxnLst/>
              <a:rect l="l" t="t" r="r" b="b"/>
              <a:pathLst>
                <a:path w="4299545" h="537368">
                  <a:moveTo>
                    <a:pt x="0" y="0"/>
                  </a:moveTo>
                  <a:lnTo>
                    <a:pt x="4299545" y="0"/>
                  </a:lnTo>
                  <a:lnTo>
                    <a:pt x="4299545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4299545" cy="5659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Disease Prevalence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63634" y="7223372"/>
            <a:ext cx="4618732" cy="1237655"/>
            <a:chOff x="0" y="0"/>
            <a:chExt cx="6158310" cy="165020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58310" cy="1650207"/>
            </a:xfrm>
            <a:custGeom>
              <a:avLst/>
              <a:gdLst/>
              <a:ahLst/>
              <a:cxnLst/>
              <a:rect l="l" t="t" r="r" b="b"/>
              <a:pathLst>
                <a:path w="6158310" h="1650207">
                  <a:moveTo>
                    <a:pt x="0" y="0"/>
                  </a:moveTo>
                  <a:lnTo>
                    <a:pt x="6158310" y="0"/>
                  </a:lnTo>
                  <a:lnTo>
                    <a:pt x="6158310" y="1650207"/>
                  </a:lnTo>
                  <a:lnTo>
                    <a:pt x="0" y="1650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6158310" cy="17359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2000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Increased incidents of coral diseases reported. Early warning systems are vital.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760791" y="8751242"/>
            <a:ext cx="9624418" cy="825104"/>
            <a:chOff x="0" y="0"/>
            <a:chExt cx="12832557" cy="11001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832557" cy="1100138"/>
            </a:xfrm>
            <a:custGeom>
              <a:avLst/>
              <a:gdLst/>
              <a:ahLst/>
              <a:cxnLst/>
              <a:rect l="l" t="t" r="r" b="b"/>
              <a:pathLst>
                <a:path w="12832557" h="1100138">
                  <a:moveTo>
                    <a:pt x="0" y="0"/>
                  </a:moveTo>
                  <a:lnTo>
                    <a:pt x="12832557" y="0"/>
                  </a:lnTo>
                  <a:lnTo>
                    <a:pt x="12832557" y="1100138"/>
                  </a:lnTo>
                  <a:lnTo>
                    <a:pt x="0" y="1100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85725"/>
              <a:ext cx="12832557" cy="11858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Coral cover is declining rapidly. Bleaching events are more frequent. Disease outbreaks are devastating populations.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1179760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Conclusion: Urgent Action Required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3376910"/>
            <a:ext cx="212526" cy="1520279"/>
            <a:chOff x="0" y="0"/>
            <a:chExt cx="283368" cy="20270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3464" cy="2027047"/>
            </a:xfrm>
            <a:custGeom>
              <a:avLst/>
              <a:gdLst/>
              <a:ahLst/>
              <a:cxnLst/>
              <a:rect l="l" t="t" r="r" b="b"/>
              <a:pathLst>
                <a:path w="283464" h="202704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970278"/>
                  </a:lnTo>
                  <a:cubicBezTo>
                    <a:pt x="283464" y="2001647"/>
                    <a:pt x="258064" y="2027047"/>
                    <a:pt x="226695" y="2027047"/>
                  </a:cubicBezTo>
                  <a:lnTo>
                    <a:pt x="56769" y="2027047"/>
                  </a:lnTo>
                  <a:cubicBezTo>
                    <a:pt x="25400" y="2027047"/>
                    <a:pt x="0" y="2001647"/>
                    <a:pt x="0" y="1970278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487966" y="3376910"/>
            <a:ext cx="4246364" cy="442912"/>
            <a:chOff x="0" y="0"/>
            <a:chExt cx="5661818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1818" cy="590550"/>
            </a:xfrm>
            <a:custGeom>
              <a:avLst/>
              <a:gdLst/>
              <a:ahLst/>
              <a:cxnLst/>
              <a:rect l="l" t="t" r="r" b="b"/>
              <a:pathLst>
                <a:path w="5661818" h="590550">
                  <a:moveTo>
                    <a:pt x="0" y="0"/>
                  </a:moveTo>
                  <a:lnTo>
                    <a:pt x="5661818" y="0"/>
                  </a:lnTo>
                  <a:lnTo>
                    <a:pt x="566181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661818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Address Climate Change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87966" y="3989934"/>
            <a:ext cx="8807797" cy="907256"/>
            <a:chOff x="0" y="0"/>
            <a:chExt cx="11743730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43730" cy="1209675"/>
            </a:xfrm>
            <a:custGeom>
              <a:avLst/>
              <a:gdLst/>
              <a:ahLst/>
              <a:cxnLst/>
              <a:rect l="l" t="t" r="r" b="b"/>
              <a:pathLst>
                <a:path w="11743730" h="1209675">
                  <a:moveTo>
                    <a:pt x="0" y="0"/>
                  </a:moveTo>
                  <a:lnTo>
                    <a:pt x="11743730" y="0"/>
                  </a:lnTo>
                  <a:lnTo>
                    <a:pt x="1174373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174373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Reduce emissions to lower ocean temperatures. Global collaboration is essential.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75439" y="5180708"/>
            <a:ext cx="212526" cy="1066651"/>
            <a:chOff x="0" y="0"/>
            <a:chExt cx="283368" cy="14222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3464" cy="1422273"/>
            </a:xfrm>
            <a:custGeom>
              <a:avLst/>
              <a:gdLst/>
              <a:ahLst/>
              <a:cxnLst/>
              <a:rect l="l" t="t" r="r" b="b"/>
              <a:pathLst>
                <a:path w="283464" h="1422273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913167" y="5180708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Control Pollution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13167" y="5793730"/>
            <a:ext cx="8382595" cy="453629"/>
            <a:chOff x="0" y="0"/>
            <a:chExt cx="11176793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176793" cy="604838"/>
            </a:xfrm>
            <a:custGeom>
              <a:avLst/>
              <a:gdLst/>
              <a:ahLst/>
              <a:cxnLst/>
              <a:rect l="l" t="t" r="r" b="b"/>
              <a:pathLst>
                <a:path w="11176793" h="604838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117679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Improve water quality through effective waste management.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700790" y="6530876"/>
            <a:ext cx="212526" cy="1066651"/>
            <a:chOff x="0" y="0"/>
            <a:chExt cx="283368" cy="142220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3464" cy="1422273"/>
            </a:xfrm>
            <a:custGeom>
              <a:avLst/>
              <a:gdLst/>
              <a:ahLst/>
              <a:cxnLst/>
              <a:rect l="l" t="t" r="r" b="b"/>
              <a:pathLst>
                <a:path w="283464" h="1422273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338519" y="6530876"/>
            <a:ext cx="5700712" cy="442912"/>
            <a:chOff x="0" y="0"/>
            <a:chExt cx="7600950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600950" cy="590550"/>
            </a:xfrm>
            <a:custGeom>
              <a:avLst/>
              <a:gdLst/>
              <a:ahLst/>
              <a:cxnLst/>
              <a:rect l="l" t="t" r="r" b="b"/>
              <a:pathLst>
                <a:path w="7600950" h="590550">
                  <a:moveTo>
                    <a:pt x="0" y="0"/>
                  </a:moveTo>
                  <a:lnTo>
                    <a:pt x="7600950" y="0"/>
                  </a:lnTo>
                  <a:lnTo>
                    <a:pt x="760095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60095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Implement Sustainable Practices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338519" y="7143899"/>
            <a:ext cx="7957245" cy="453629"/>
            <a:chOff x="0" y="0"/>
            <a:chExt cx="10609660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609660" cy="604838"/>
            </a:xfrm>
            <a:custGeom>
              <a:avLst/>
              <a:gdLst/>
              <a:ahLst/>
              <a:cxnLst/>
              <a:rect l="l" t="t" r="r" b="b"/>
              <a:pathLst>
                <a:path w="10609660" h="604838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0609660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Promote responsible tourism and fishing for conservation.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50237" y="8199984"/>
            <a:ext cx="9445526" cy="907256"/>
            <a:chOff x="0" y="0"/>
            <a:chExt cx="12594035" cy="12096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Protecting coral reefs is possible. Collaboration is key. Proactive measures support coral ecosystems.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617</Words>
  <Application>Microsoft Office PowerPoint</Application>
  <PresentationFormat>Custom</PresentationFormat>
  <Paragraphs>114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Calibri (MS)</vt:lpstr>
      <vt:lpstr>Black Bones</vt:lpstr>
      <vt:lpstr>Century Gothic Paneuropean Bold</vt:lpstr>
      <vt:lpstr>Calibri (MS) Bold</vt:lpstr>
      <vt:lpstr>Calibri (MS) Italics</vt:lpstr>
      <vt:lpstr>Arial</vt:lpstr>
      <vt:lpstr>Arimo</vt:lpstr>
      <vt:lpstr>Source Serif Pro</vt:lpstr>
      <vt:lpstr>Arimo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ML1.pptx</dc:title>
  <dc:creator>Sajiya Anzum shaik</dc:creator>
  <cp:lastModifiedBy>Sajiya Anzum shaik</cp:lastModifiedBy>
  <cp:revision>2</cp:revision>
  <dcterms:created xsi:type="dcterms:W3CDTF">2006-08-16T00:00:00Z</dcterms:created>
  <dcterms:modified xsi:type="dcterms:W3CDTF">2025-04-16T09:27:52Z</dcterms:modified>
  <dc:identifier>DAGkuACjy6U</dc:identifier>
</cp:coreProperties>
</file>